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7" r:id="rId3"/>
    <p:sldId id="257" r:id="rId4"/>
    <p:sldId id="258" r:id="rId5"/>
    <p:sldId id="285" r:id="rId6"/>
    <p:sldId id="259" r:id="rId7"/>
    <p:sldId id="263" r:id="rId8"/>
    <p:sldId id="295" r:id="rId9"/>
    <p:sldId id="294" r:id="rId10"/>
    <p:sldId id="262" r:id="rId11"/>
    <p:sldId id="286" r:id="rId12"/>
    <p:sldId id="260" r:id="rId13"/>
    <p:sldId id="266" r:id="rId14"/>
    <p:sldId id="288" r:id="rId15"/>
    <p:sldId id="267" r:id="rId16"/>
    <p:sldId id="268" r:id="rId17"/>
    <p:sldId id="269" r:id="rId18"/>
    <p:sldId id="270" r:id="rId19"/>
    <p:sldId id="283" r:id="rId20"/>
    <p:sldId id="271" r:id="rId21"/>
    <p:sldId id="278" r:id="rId22"/>
    <p:sldId id="279" r:id="rId23"/>
    <p:sldId id="282" r:id="rId24"/>
    <p:sldId id="280" r:id="rId25"/>
    <p:sldId id="281" r:id="rId26"/>
    <p:sldId id="291" r:id="rId27"/>
    <p:sldId id="284" r:id="rId28"/>
    <p:sldId id="273" r:id="rId29"/>
    <p:sldId id="275" r:id="rId30"/>
    <p:sldId id="296" r:id="rId31"/>
    <p:sldId id="290" r:id="rId32"/>
    <p:sldId id="292" r:id="rId33"/>
    <p:sldId id="272" r:id="rId34"/>
    <p:sldId id="289" r:id="rId35"/>
    <p:sldId id="277" r:id="rId36"/>
    <p:sldId id="274" r:id="rId37"/>
    <p:sldId id="293" r:id="rId38"/>
    <p:sldId id="276" r:id="rId39"/>
    <p:sldId id="261" r:id="rId40"/>
    <p:sldId id="265" r:id="rId41"/>
    <p:sldId id="287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0"/>
    <p:restoredTop sz="94611"/>
  </p:normalViewPr>
  <p:slideViewPr>
    <p:cSldViewPr snapToGrid="0" snapToObjects="1">
      <p:cViewPr varScale="1">
        <p:scale>
          <a:sx n="130" d="100"/>
          <a:sy n="130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3158-8E03-D743-BF3E-A4F99E53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7F2E-B03F-324E-AC63-AFBF4B5C0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ED2-45B0-844F-A3C7-8C31939A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84FC-6A2D-7648-8294-F2DB8072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0820-2EE5-5043-A4B1-067D6D9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1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399F-AB12-124E-BD38-9CABE118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4BC10-EEC2-AC4F-A453-4C0AA74D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2136-3531-4841-A269-7745ABF5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B787-408A-FB43-8499-0E9C2A8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01EF-0951-F340-9F9E-C160D432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AD7F-35A2-2347-A5C8-BC6B1A5C1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192B-D94A-4842-AEAA-79A21A6A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80F-B388-904F-8DD3-6F39E24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478B-DDD3-0344-BF0D-CABE143C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8D81-6E73-1C48-A4F6-7A9C33F4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102-5914-4B48-8710-1091ECD2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4365-755B-6245-BBC5-AF693766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F70A-6BCB-AB49-866B-9C34C84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54FD-27E6-1F4E-95D9-913198CD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54DE-234F-FF46-8F0F-FAB1CBD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3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16D-8C12-7447-948C-E95A3D4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983D-C991-8543-A9C9-D72623F6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6ED1-6A2A-8846-9524-08381A1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5651-8B31-D24A-8629-65EEF7A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616D-4DB6-1A41-994C-1693A3BE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9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689-4DB8-8C43-A2CB-316218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76BF-17C3-0E4B-A1F6-0F296E9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76C9-74A4-7B4B-BD21-A4B1AB4C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957F-7838-BA48-BF43-F1413787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9466-891A-F247-B92E-0C94E2FF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77C2-BD9E-2E46-8913-A201BEB4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AD9D-778B-5A49-AFC4-0271C37C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05B-2A4D-5A40-B680-EA4BA9ACB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EE8A7-577A-6641-843A-BC66F0C8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7464-9A02-B546-B50C-27E576DF1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FC595-94EB-CC44-81F6-13218689D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2306-6B3E-B44D-ABED-5563B22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F845-F9FE-F340-AF4B-AE43C4AC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7964-051A-D346-8476-AD92620E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7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A98D-96DB-5542-A185-FBD258C7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A018-B256-5346-920A-B4440EC2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7273-198F-774F-8406-D75F44A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75A93-E743-784C-908B-3C16E985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3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2843-A7BA-7043-9295-4B6B533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A6A-0E22-BE46-BFA7-04A9B9DF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E722-F687-7C46-A19A-49EA584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69B2-EC4E-8B49-AC6D-CC3ED2F8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A69-2CD9-764F-AC2B-111F058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A523-652C-9843-8AF9-2C1DFBCE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9E29-4363-B14F-A676-CC5851E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D6E-90EA-0B4D-8EE9-C22EBC6A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29D9-33D7-B649-9E95-348A2CC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4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06D2-EBCF-604C-BD34-E9EF43F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6AF96-D84E-C24A-A2BA-E7545DF14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358-26FD-4946-AE5D-F5BE2885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14-8861-9344-B724-4692203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9390-FF5C-1E41-8974-E6B44208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B5DE-1217-DC40-8926-839D015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B34D0-92FA-7948-AFB1-87085C2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7A60-D503-2947-92E7-B834989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2557-C1FF-694A-8A82-81AB6CB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AE9-EB93-2542-8B91-EE1F7F8DF490}" type="datetimeFigureOut">
              <a:rPr lang="de-DE" smtClean="0"/>
              <a:t>11.07.18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0210-A6C9-F843-94EE-32D362279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E6FE-C71A-DC4C-81A2-978BD219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7.08945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5599-C434-E743-978E-D7C1AE1B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Formal </a:t>
            </a:r>
            <a:r>
              <a:rPr lang="de-DE" dirty="0" err="1"/>
              <a:t>Verification</a:t>
            </a:r>
            <a:r>
              <a:rPr lang="de-DE" dirty="0"/>
              <a:t> in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71EB-9D8D-C442-BCC0-7C45EA7E5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73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B9F5-F15E-4C40-9AEF-3913D300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8955-FB16-DD43-8199-0AC53FFC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Nasa paper</a:t>
            </a:r>
          </a:p>
          <a:p>
            <a:r>
              <a:rPr lang="en-US" dirty="0"/>
              <a:t>What can be verified? What different kind of learning (offline, online) and verification methods are there?</a:t>
            </a:r>
          </a:p>
          <a:p>
            <a:r>
              <a:rPr lang="en-US" dirty="0"/>
              <a:t>Specify what we want to </a:t>
            </a:r>
            <a:r>
              <a:rPr lang="en-US" dirty="0" err="1"/>
              <a:t>verifiy</a:t>
            </a:r>
            <a:r>
              <a:rPr lang="en-US" dirty="0"/>
              <a:t> / do?</a:t>
            </a:r>
          </a:p>
          <a:p>
            <a:pPr lvl="1"/>
            <a:r>
              <a:rPr lang="en-US" b="1" dirty="0"/>
              <a:t>“Model will always be in a non-dangerous state according to 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53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0951-42DA-814D-B6D9-EE0DC750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F4FC-3612-AD45-AF83-3B9CF7A39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general: Inject Domain Knowledge into the problem</a:t>
            </a:r>
          </a:p>
        </p:txBody>
      </p:sp>
    </p:spTree>
    <p:extLst>
      <p:ext uri="{BB962C8B-B14F-4D97-AF65-F5344CB8AC3E}">
        <p14:creationId xmlns:p14="http://schemas.microsoft.com/office/powerpoint/2010/main" val="224251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0AD3-BB62-C044-A388-BDF9BE53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9AFB-0673-1B49-B9D5-F95C834F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(everything pre 2013)</a:t>
            </a:r>
          </a:p>
          <a:p>
            <a:r>
              <a:rPr lang="en-US" dirty="0"/>
              <a:t>Paper we collected...</a:t>
            </a:r>
          </a:p>
          <a:p>
            <a:endParaRPr lang="en-US" dirty="0"/>
          </a:p>
          <a:p>
            <a:r>
              <a:rPr lang="en-US" dirty="0"/>
              <a:t>Discrete MDPs</a:t>
            </a:r>
          </a:p>
          <a:p>
            <a:r>
              <a:rPr lang="en-US" dirty="0"/>
              <a:t>Continuous spaces</a:t>
            </a:r>
          </a:p>
          <a:p>
            <a:r>
              <a:rPr lang="en-US" dirty="0"/>
              <a:t>Model-based RL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8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C732-04D7-D546-934E-CD1EC9E0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Survey on Safe Reinforcement Learning (≤ 2015)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0B4A0-132E-5A49-A2E3-07F75386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9222B9-34F3-C24F-BB68-F1F70CF6A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</p:spTree>
    <p:extLst>
      <p:ext uri="{BB962C8B-B14F-4D97-AF65-F5344CB8AC3E}">
        <p14:creationId xmlns:p14="http://schemas.microsoft.com/office/powerpoint/2010/main" val="300841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D7C4-DD93-C649-9650-F8CCD36C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Safe Exploration </a:t>
            </a:r>
            <a:r>
              <a:rPr lang="de-DE" dirty="0" err="1"/>
              <a:t>for</a:t>
            </a:r>
            <a:r>
              <a:rPr lang="de-DE" dirty="0"/>
              <a:t> Reinforcement Learning (2008)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FCDCD-EB79-0A4E-B4A6-84E5C619FC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4252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D51D1-86DD-2742-B118-D9F7430F3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2452" y="1825625"/>
            <a:ext cx="7441348" cy="4351338"/>
          </a:xfrm>
        </p:spPr>
        <p:txBody>
          <a:bodyPr/>
          <a:lstStyle/>
          <a:p>
            <a:r>
              <a:rPr lang="de-DE" dirty="0"/>
              <a:t>See Survey...</a:t>
            </a:r>
          </a:p>
          <a:p>
            <a:r>
              <a:rPr lang="de-DE" dirty="0"/>
              <a:t>TODO: </a:t>
            </a:r>
            <a:r>
              <a:rPr lang="de-DE" dirty="0" err="1"/>
              <a:t>sort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77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70C0-FE1E-214A-AAF3-1876B9C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8DA2-F116-7D46-B59E-D9DA0EA1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criterions: maximize expected return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modify this to make the learning “safer”?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5EE20-7DBE-6841-8545-2C284F0E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2702136"/>
            <a:ext cx="6111240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9290-7A08-9F45-8A5E-22C67854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Case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856C-E044-6540-B2EE-5D3D048D3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worst-case return to reduce variability by the policy</a:t>
            </a:r>
          </a:p>
          <a:p>
            <a:r>
              <a:rPr lang="en-US" dirty="0"/>
              <a:t>In practices too harsh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5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B475-DFA2-F542-915E-13C9FC58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Risk-Sensitive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Balance between return and risk: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Penalize Variance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Problem: Small variance does not imply small risk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DCB2EC-FA62-124D-9963-33E2F720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52" y="3060688"/>
            <a:ext cx="8540496" cy="7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7D7E-CF2D-E948-9AB8-133136DE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6F66-6E47-0243-AD8A-140496178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return subject to given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C6BA-81D6-154E-BBA6-C1863AC6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56" y="2682912"/>
            <a:ext cx="6495288" cy="6616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D0F9BD7-D630-3A49-BD86-6C1D6A26978E}"/>
              </a:ext>
            </a:extLst>
          </p:cNvPr>
          <p:cNvGrpSpPr/>
          <p:nvPr/>
        </p:nvGrpSpPr>
        <p:grpSpPr>
          <a:xfrm>
            <a:off x="2189018" y="3908776"/>
            <a:ext cx="7813964" cy="2268187"/>
            <a:chOff x="2612571" y="3788229"/>
            <a:chExt cx="7813964" cy="22681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807FA34-C8F6-9746-8C75-FD3541252562}"/>
                </a:ext>
              </a:extLst>
            </p:cNvPr>
            <p:cNvSpPr/>
            <p:nvPr/>
          </p:nvSpPr>
          <p:spPr>
            <a:xfrm>
              <a:off x="2612571" y="3788229"/>
              <a:ext cx="7813964" cy="22681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93E35A-9966-E14D-99B6-05155462C4CA}"/>
                </a:ext>
              </a:extLst>
            </p:cNvPr>
            <p:cNvSpPr/>
            <p:nvPr/>
          </p:nvSpPr>
          <p:spPr>
            <a:xfrm>
              <a:off x="2848356" y="4201858"/>
              <a:ext cx="3303320" cy="136654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71B9AA-29A0-B441-AB28-B92DFC53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1897" y="4707331"/>
              <a:ext cx="368300" cy="35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C6409A-1CD7-DA4A-A9C8-6756F330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3966" y="4707331"/>
              <a:ext cx="2921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8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769A-A9B2-5C46-98E4-6C7E31FE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24DA-3BFF-BF45-A432-9F14C135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strategy: Find equivalent non-constrained problem for given constrained one</a:t>
            </a:r>
          </a:p>
          <a:p>
            <a:r>
              <a:rPr lang="en-US" dirty="0"/>
              <a:t>Constrains usually only use expectation and variance</a:t>
            </a:r>
          </a:p>
        </p:txBody>
      </p:sp>
    </p:spTree>
    <p:extLst>
      <p:ext uri="{BB962C8B-B14F-4D97-AF65-F5344CB8AC3E}">
        <p14:creationId xmlns:p14="http://schemas.microsoft.com/office/powerpoint/2010/main" val="413463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2337-6560-884D-8A7C-FE93A053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C25B7-DDD8-CA46-90EE-AEB6C471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Why Verification / Motivation</a:t>
            </a:r>
          </a:p>
          <a:p>
            <a:r>
              <a:rPr lang="en-US" dirty="0"/>
              <a:t>Overview Formal Verification (Model Checking, SMT, LTL, …)</a:t>
            </a:r>
          </a:p>
          <a:p>
            <a:r>
              <a:rPr lang="en-US" dirty="0"/>
              <a:t>SMT Example</a:t>
            </a:r>
          </a:p>
          <a:p>
            <a:r>
              <a:rPr lang="en-US" dirty="0"/>
              <a:t>Use Case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Different Types of Verification + Example</a:t>
            </a:r>
          </a:p>
          <a:p>
            <a:endParaRPr lang="en-US" dirty="0"/>
          </a:p>
          <a:p>
            <a:r>
              <a:rPr lang="en-US" dirty="0"/>
              <a:t>Neural Networks Verification?</a:t>
            </a:r>
          </a:p>
          <a:p>
            <a:endParaRPr lang="en-US" dirty="0"/>
          </a:p>
          <a:p>
            <a:r>
              <a:rPr lang="en-US" dirty="0"/>
              <a:t>(Safe RL)</a:t>
            </a:r>
          </a:p>
          <a:p>
            <a:r>
              <a:rPr lang="en-US" dirty="0"/>
              <a:t>Paper1, Paper2, …</a:t>
            </a:r>
          </a:p>
          <a:p>
            <a:endParaRPr lang="en-US" dirty="0"/>
          </a:p>
          <a:p>
            <a:r>
              <a:rPr lang="en-US" dirty="0"/>
              <a:t>Open Questions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Own Thoughts / Opinion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1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700A-29D2-2942-ABF4-1B96123D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of the Exploration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-greedy behaves randomly → chooses unsafe actions</a:t>
                </a:r>
              </a:p>
              <a:p>
                <a:r>
                  <a:rPr lang="en-US" dirty="0"/>
                  <a:t>Many failures needed to learn</a:t>
                </a:r>
              </a:p>
              <a:p>
                <a:r>
                  <a:rPr lang="en-US" dirty="0"/>
                  <a:t>But we mustn’t fail but still want to learn!</a:t>
                </a:r>
              </a:p>
              <a:p>
                <a:r>
                  <a:rPr lang="en-US" dirty="0"/>
                  <a:t>Idea: Inject Knowledge into exploration</a:t>
                </a:r>
              </a:p>
              <a:p>
                <a:r>
                  <a:rPr lang="en-US" dirty="0"/>
                  <a:t>Benefits: Avoid unsafe regions, accelerate learning, “guide” into right direction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754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C6FC-31B1-4A43-A106-7742D63A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9C54-993D-664D-8BD3-AEFAB0E9D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Accelerate training</a:t>
            </a:r>
          </a:p>
        </p:txBody>
      </p:sp>
    </p:spTree>
    <p:extLst>
      <p:ext uri="{BB962C8B-B14F-4D97-AF65-F5344CB8AC3E}">
        <p14:creationId xmlns:p14="http://schemas.microsoft.com/office/powerpoint/2010/main" val="258393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167-C2B7-0B49-B98C-A565BCC2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00833-2A94-9A4F-B8CF-34A08403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demonstrations to derive a policy</a:t>
            </a:r>
          </a:p>
        </p:txBody>
      </p:sp>
    </p:spTree>
    <p:extLst>
      <p:ext uri="{BB962C8B-B14F-4D97-AF65-F5344CB8AC3E}">
        <p14:creationId xmlns:p14="http://schemas.microsoft.com/office/powerpoint/2010/main" val="2482212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F41-273D-7447-B9B4-9EE4E112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537A-DC9B-7A40-A266-278DCEF0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can help agent</a:t>
            </a:r>
          </a:p>
          <a:p>
            <a:r>
              <a:rPr lang="en-US" dirty="0"/>
              <a:t>Interaction between teacher and agent</a:t>
            </a:r>
          </a:p>
          <a:p>
            <a:pPr lvl="1"/>
            <a:r>
              <a:rPr lang="en-US" dirty="0"/>
              <a:t>If learner is ”unsure”</a:t>
            </a:r>
          </a:p>
          <a:p>
            <a:pPr lvl="1"/>
            <a:r>
              <a:rPr lang="en-US" dirty="0"/>
              <a:t>If teacher thinks it needs to</a:t>
            </a:r>
          </a:p>
        </p:txBody>
      </p:sp>
    </p:spTree>
    <p:extLst>
      <p:ext uri="{BB962C8B-B14F-4D97-AF65-F5344CB8AC3E}">
        <p14:creationId xmlns:p14="http://schemas.microsoft.com/office/powerpoint/2010/main" val="2727815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BA26-3D6B-B947-975F-738AF321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5A612-3C0E-A040-B3BA-A649A30C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59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9266-1166-C946-A582-E111E780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Risk-directed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ECEB-3939-B34F-946A-298B56F88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risk-measure for action selection</a:t>
            </a:r>
          </a:p>
        </p:txBody>
      </p:sp>
    </p:spTree>
    <p:extLst>
      <p:ext uri="{BB962C8B-B14F-4D97-AF65-F5344CB8AC3E}">
        <p14:creationId xmlns:p14="http://schemas.microsoft.com/office/powerpoint/2010/main" val="3525367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86A4-F463-9643-9EBC-8880CA5B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Lyapunov Functions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5C07-FFF8-194D-91E6-6DB15D56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732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3C52E-188D-2C48-BC72-91C527C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Lyapunov Design for Safe Reinforcement Learning (2002)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9DBF77-D183-C74F-AB99-468ED2104E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0959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EC3F5-24FD-D642-889D-4BAB21D7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9159" y="1825625"/>
            <a:ext cx="7164641" cy="4351338"/>
          </a:xfrm>
        </p:spPr>
        <p:txBody>
          <a:bodyPr/>
          <a:lstStyle/>
          <a:p>
            <a:r>
              <a:rPr lang="en-US" dirty="0"/>
              <a:t>Optimal Control Problems</a:t>
            </a:r>
          </a:p>
          <a:p>
            <a:r>
              <a:rPr lang="en-US" dirty="0"/>
              <a:t>Works with any RL Algorithm</a:t>
            </a:r>
          </a:p>
          <a:p>
            <a:r>
              <a:rPr lang="en-US" dirty="0"/>
              <a:t>Idea: For a given problem, define actions that </a:t>
            </a:r>
            <a:r>
              <a:rPr lang="en-US" i="1" dirty="0"/>
              <a:t>ensure </a:t>
            </a:r>
            <a:r>
              <a:rPr lang="en-US" dirty="0"/>
              <a:t>any action will keep agent in safe state and moves it eventually there</a:t>
            </a:r>
          </a:p>
          <a:p>
            <a:r>
              <a:rPr lang="en-US" dirty="0"/>
              <a:t>Use RL to find a good combination of these actions</a:t>
            </a:r>
          </a:p>
          <a:p>
            <a:r>
              <a:rPr lang="en-US" dirty="0"/>
              <a:t>Problem: You need to come up with these actions by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94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55C2-F770-5C46-890D-E8E6A773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Model-based Reinforcement Learning with Stability Guarantees (2017)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039EB-68EE-BF4A-860B-033E8F349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9F01B-49FE-284C-A9B9-44DAE1261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Main Idea: Be able to recover from every situation: “Asymptotic Stability”</a:t>
            </a:r>
          </a:p>
          <a:p>
            <a:r>
              <a:rPr lang="en-US" dirty="0"/>
              <a:t>Start with an initial, safe policy</a:t>
            </a:r>
          </a:p>
          <a:p>
            <a:r>
              <a:rPr lang="en-US" dirty="0"/>
              <a:t>Compute “region of attraction” via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  <a:p>
            <a:r>
              <a:rPr lang="en-US" dirty="0"/>
              <a:t>Exploration will increase safe region and region of attraction</a:t>
            </a:r>
          </a:p>
        </p:txBody>
      </p:sp>
    </p:spTree>
    <p:extLst>
      <p:ext uri="{BB962C8B-B14F-4D97-AF65-F5344CB8AC3E}">
        <p14:creationId xmlns:p14="http://schemas.microsoft.com/office/powerpoint/2010/main" val="2193084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1B69A-635F-4449-8E85-70F34B03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Attraction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923FD6-012D-654F-B715-FF558B94E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433"/>
            <a:ext cx="10515600" cy="4067722"/>
          </a:xfrm>
        </p:spPr>
      </p:pic>
    </p:spTree>
    <p:extLst>
      <p:ext uri="{BB962C8B-B14F-4D97-AF65-F5344CB8AC3E}">
        <p14:creationId xmlns:p14="http://schemas.microsoft.com/office/powerpoint/2010/main" val="65064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F8A0-E29F-904D-9099-2611951E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22D5-BC87-5B44-80FA-7A395174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Reinforcement Learning</a:t>
            </a:r>
          </a:p>
          <a:p>
            <a:pPr lvl="1"/>
            <a:r>
              <a:rPr lang="de-DE" dirty="0">
                <a:sym typeface="Wingdings" pitchFamily="2" charset="2"/>
              </a:rPr>
              <a:t>// NASA Paper</a:t>
            </a:r>
            <a:endParaRPr lang="de-DE" dirty="0"/>
          </a:p>
          <a:p>
            <a:r>
              <a:rPr lang="de-DE" dirty="0"/>
              <a:t>Research </a:t>
            </a:r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handle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//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. e.g.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, online </a:t>
            </a:r>
            <a:r>
              <a:rPr lang="de-DE" dirty="0" err="1"/>
              <a:t>verification</a:t>
            </a:r>
            <a:r>
              <a:rPr lang="de-DE" dirty="0"/>
              <a:t>, ...</a:t>
            </a:r>
          </a:p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/ </a:t>
            </a:r>
            <a:r>
              <a:rPr lang="de-DE" dirty="0" err="1"/>
              <a:t>Related</a:t>
            </a:r>
            <a:r>
              <a:rPr lang="de-DE" dirty="0"/>
              <a:t> Research + </a:t>
            </a:r>
            <a:r>
              <a:rPr lang="de-DE" dirty="0" err="1"/>
              <a:t>Bottlenecks</a:t>
            </a:r>
            <a:r>
              <a:rPr lang="de-DE" dirty="0"/>
              <a:t>/Problems</a:t>
            </a:r>
          </a:p>
          <a:p>
            <a:pPr lvl="1"/>
            <a:r>
              <a:rPr lang="de-DE" dirty="0"/>
              <a:t>E.g. </a:t>
            </a:r>
            <a:r>
              <a:rPr lang="de-DE" dirty="0" err="1"/>
              <a:t>penality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accidents</a:t>
            </a:r>
            <a:r>
              <a:rPr lang="de-DE" dirty="0"/>
              <a:t> </a:t>
            </a:r>
            <a:r>
              <a:rPr lang="de-DE" dirty="0" err="1"/>
              <a:t>disappear</a:t>
            </a:r>
            <a:r>
              <a:rPr lang="de-DE" dirty="0"/>
              <a:t> but just </a:t>
            </a:r>
            <a:r>
              <a:rPr lang="de-DE" dirty="0" err="1"/>
              <a:t>very</a:t>
            </a:r>
            <a:r>
              <a:rPr lang="de-DE" dirty="0"/>
              <a:t> rare + not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not </a:t>
            </a:r>
            <a:r>
              <a:rPr lang="de-DE" dirty="0" err="1"/>
              <a:t>to</a:t>
            </a:r>
            <a:r>
              <a:rPr lang="de-DE" dirty="0"/>
              <a:t> do an </a:t>
            </a:r>
            <a:r>
              <a:rPr lang="de-DE" dirty="0" err="1"/>
              <a:t>accident</a:t>
            </a:r>
            <a:r>
              <a:rPr lang="de-DE" dirty="0"/>
              <a:t>)</a:t>
            </a:r>
          </a:p>
          <a:p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r>
              <a:rPr lang="de-DE" dirty="0"/>
              <a:t>Experiments?</a:t>
            </a:r>
          </a:p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 / Problems / </a:t>
            </a:r>
            <a:r>
              <a:rPr lang="de-DE" dirty="0" err="1"/>
              <a:t>Conclusion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4459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6FFB-BB53-C14E-8760-35AAAF4A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71CB-43BC-174C-9422-81CFA7F5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in terms of probability. Probabilities can fail</a:t>
            </a:r>
          </a:p>
          <a:p>
            <a:r>
              <a:rPr lang="en-US" dirty="0"/>
              <a:t>Example: 99.999% it works, there are 1 000 000 drivers </a:t>
            </a:r>
            <a:r>
              <a:rPr lang="en-US" dirty="0">
                <a:sym typeface="Wingdings" pitchFamily="2" charset="2"/>
              </a:rPr>
              <a:t> it won’t stay safe for 10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1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5AA0-0C22-C544-B3E8-53FD5863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 Dynamic </a:t>
            </a:r>
            <a:r>
              <a:rPr lang="de-DE" dirty="0" err="1"/>
              <a:t>Logic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100EF-602A-0045-8A19-937E1A833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564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2878E-A14D-274B-8F2B-92E30FF6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ModelPlex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3AB5AE-1BB8-D047-A3C3-D301F7DB7E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Given: </a:t>
                </a:r>
                <a:r>
                  <a:rPr lang="de-DE" dirty="0" err="1"/>
                  <a:t>verified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CPS</a:t>
                </a:r>
              </a:p>
              <a:p>
                <a:r>
                  <a:rPr lang="de-DE" dirty="0"/>
                  <a:t>Monitor: </a:t>
                </a:r>
                <a:r>
                  <a:rPr lang="de-DE" dirty="0" err="1"/>
                  <a:t>Executable</a:t>
                </a:r>
                <a:r>
                  <a:rPr lang="de-DE" dirty="0"/>
                  <a:t> Code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checks</a:t>
                </a:r>
                <a:r>
                  <a:rPr lang="de-DE" dirty="0"/>
                  <a:t> </a:t>
                </a:r>
                <a:r>
                  <a:rPr lang="de-DE" dirty="0" err="1"/>
                  <a:t>something</a:t>
                </a:r>
                <a:endParaRPr lang="de-DE" dirty="0"/>
              </a:p>
              <a:p>
                <a:r>
                  <a:rPr lang="de-DE" dirty="0"/>
                  <a:t>TODO: </a:t>
                </a:r>
                <a:r>
                  <a:rPr lang="de-DE" dirty="0" err="1"/>
                  <a:t>Watertank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de-DE" dirty="0"/>
                  <a:t>-Calculus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3AB5AE-1BB8-D047-A3C3-D301F7DB7E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5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7C67-2C5A-494A-AD8A-4D13A70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 via Formal Methods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2D9F2-FCCF-1841-8DAF-0FD5F604F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A90E5-10F2-434F-8F45-2BCB7447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>
            <a:normAutofit/>
          </a:bodyPr>
          <a:lstStyle/>
          <a:p>
            <a:r>
              <a:rPr lang="en-US" dirty="0"/>
              <a:t>Model accurate: Choose safe action that maximizes reward</a:t>
            </a:r>
          </a:p>
          <a:p>
            <a:r>
              <a:rPr lang="en-US" dirty="0"/>
              <a:t>Model inaccurate: Choose any action that maximizes reward</a:t>
            </a:r>
          </a:p>
          <a:p>
            <a:r>
              <a:rPr lang="en-US" dirty="0"/>
              <a:t>Model Monitor: Is the model accurate?</a:t>
            </a:r>
          </a:p>
          <a:p>
            <a:r>
              <a:rPr lang="en-US" dirty="0"/>
              <a:t>Controller Monitor: Is an action safe?</a:t>
            </a:r>
          </a:p>
          <a:p>
            <a:r>
              <a:rPr lang="en-US" dirty="0"/>
              <a:t>Any safe action keeps the system safe</a:t>
            </a:r>
          </a:p>
        </p:txBody>
      </p:sp>
    </p:spTree>
    <p:extLst>
      <p:ext uri="{BB962C8B-B14F-4D97-AF65-F5344CB8AC3E}">
        <p14:creationId xmlns:p14="http://schemas.microsoft.com/office/powerpoint/2010/main" val="805985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009862-690C-034F-A2AC-9439A5AD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55844-8734-274A-8B23-1E4965B8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reflect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due </a:t>
            </a:r>
            <a:r>
              <a:rPr lang="de-DE" dirty="0" err="1"/>
              <a:t>to</a:t>
            </a:r>
            <a:endParaRPr lang="de-DE" dirty="0"/>
          </a:p>
          <a:p>
            <a:pPr lvl="1"/>
            <a:r>
              <a:rPr lang="de-DE" dirty="0"/>
              <a:t>Sensor </a:t>
            </a:r>
            <a:r>
              <a:rPr lang="de-DE" dirty="0" err="1"/>
              <a:t>errors</a:t>
            </a:r>
            <a:endParaRPr lang="de-DE" dirty="0"/>
          </a:p>
          <a:p>
            <a:pPr lvl="1"/>
            <a:r>
              <a:rPr lang="de-DE" dirty="0" err="1"/>
              <a:t>Mechanics</a:t>
            </a:r>
            <a:r>
              <a:rPr lang="de-DE" dirty="0"/>
              <a:t> </a:t>
            </a:r>
            <a:r>
              <a:rPr lang="de-DE" dirty="0" err="1"/>
              <a:t>malfunctions</a:t>
            </a:r>
            <a:endParaRPr lang="de-DE" dirty="0"/>
          </a:p>
          <a:p>
            <a:pPr lvl="1"/>
            <a:r>
              <a:rPr lang="de-DE" dirty="0" err="1"/>
              <a:t>Wrong</a:t>
            </a:r>
            <a:r>
              <a:rPr lang="de-DE" dirty="0"/>
              <a:t> (</a:t>
            </a:r>
            <a:r>
              <a:rPr lang="de-DE" dirty="0" err="1"/>
              <a:t>too</a:t>
            </a:r>
            <a:r>
              <a:rPr lang="de-DE" dirty="0"/>
              <a:t> simple)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do not hold in real </a:t>
            </a:r>
            <a:r>
              <a:rPr lang="de-DE" dirty="0" err="1"/>
              <a:t>life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46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a0   := NOP;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while (!done(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if (MM(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a0,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choose({a ∈ A | CM(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a,curr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)});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choose(A);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update(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2852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29D1-DDAB-2443-9ED5-3224E1A2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Learning </a:t>
            </a:r>
            <a:r>
              <a:rPr lang="de-DE" dirty="0" err="1"/>
              <a:t>Algorithms</a:t>
            </a:r>
            <a:r>
              <a:rPr lang="de-DE" dirty="0"/>
              <a:t> (2015)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96F8D-5A92-C449-90B8-35E76D9CBC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9580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8D242-F6D6-BD48-BD1E-3B381917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7780" y="1825625"/>
            <a:ext cx="7156020" cy="4351338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4363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504A-CB2D-CF40-9834-BC475F66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BB03-C053-A74A-A3AB-37A316A6CB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5801F-426E-5144-A364-3603CFFA8C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580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902C-BDF5-CA40-A3D7-C7DDF9D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Applying</a:t>
            </a:r>
            <a:r>
              <a:rPr lang="de-DE" dirty="0"/>
              <a:t> Formal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Reinforcement Learning (2018)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16E77-18B0-8944-93C5-864F82B34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4909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D2150-6B4E-7A45-9D24-E7B6C025C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7298" y="1825625"/>
            <a:ext cx="7166502" cy="4351338"/>
          </a:xfrm>
        </p:spPr>
        <p:txBody>
          <a:bodyPr/>
          <a:lstStyle/>
          <a:p>
            <a:r>
              <a:rPr lang="en-US" dirty="0"/>
              <a:t>Learn from demonstrations</a:t>
            </a:r>
          </a:p>
          <a:p>
            <a:r>
              <a:rPr lang="en-US" dirty="0"/>
              <a:t>Problem 1: Agent may encounter unseen situations</a:t>
            </a:r>
          </a:p>
          <a:p>
            <a:r>
              <a:rPr lang="en-US" dirty="0"/>
              <a:t>Solution: Dataset-Aggregation</a:t>
            </a:r>
          </a:p>
          <a:p>
            <a:r>
              <a:rPr lang="en-US" dirty="0"/>
              <a:t>Problem 2: Generate “expert” trajectories automatically</a:t>
            </a:r>
          </a:p>
          <a:p>
            <a:r>
              <a:rPr lang="en-US" dirty="0"/>
              <a:t>Solution: Reward function synthesis using formal methods.</a:t>
            </a:r>
          </a:p>
        </p:txBody>
      </p:sp>
    </p:spTree>
    <p:extLst>
      <p:ext uri="{BB962C8B-B14F-4D97-AF65-F5344CB8AC3E}">
        <p14:creationId xmlns:p14="http://schemas.microsoft.com/office/powerpoint/2010/main" val="4206394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FA6-BB22-F24E-907E-2F9430A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494C-415E-3D4A-BF40-1D0EBC11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?</a:t>
            </a:r>
          </a:p>
          <a:p>
            <a:r>
              <a:rPr lang="de-DE" dirty="0"/>
              <a:t>Advantages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disadvantages</a:t>
            </a:r>
            <a:endParaRPr lang="de-DE" dirty="0"/>
          </a:p>
          <a:p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2121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5D63-CD87-1346-873F-47B95BC6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19FE-D16D-1747-9634-02C02BEB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this topic relevant</a:t>
            </a:r>
          </a:p>
          <a:p>
            <a:r>
              <a:rPr lang="en-US" dirty="0"/>
              <a:t>What are the challenges</a:t>
            </a:r>
          </a:p>
          <a:p>
            <a:r>
              <a:rPr lang="en-US" dirty="0"/>
              <a:t>Motivation from other fields where formal verification succeeded</a:t>
            </a:r>
          </a:p>
          <a:p>
            <a:r>
              <a:rPr lang="en-US" dirty="0"/>
              <a:t>Use cases: (Not only) Autonomous Driving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36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B884-AA97-F04D-BE9C-9CBED8D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– The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856C-BDB1-CA4F-AA54-8216803E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, Research </a:t>
            </a:r>
            <a:r>
              <a:rPr lang="de-DE" dirty="0" err="1"/>
              <a:t>Direction</a:t>
            </a:r>
            <a:r>
              <a:rPr lang="de-DE" dirty="0"/>
              <a:t>, ...</a:t>
            </a:r>
          </a:p>
          <a:p>
            <a:r>
              <a:rPr lang="de-DE" dirty="0"/>
              <a:t>Short </a:t>
            </a:r>
            <a:r>
              <a:rPr lang="de-DE" dirty="0" err="1"/>
              <a:t>discussion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save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848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knowledge might be wrong</a:t>
            </a:r>
          </a:p>
          <a:p>
            <a:r>
              <a:rPr lang="en-US" dirty="0"/>
              <a:t>Model might not reflect reality</a:t>
            </a:r>
          </a:p>
          <a:p>
            <a:r>
              <a:rPr lang="en-US" dirty="0"/>
              <a:t>Constraints are hard to come up with</a:t>
            </a:r>
          </a:p>
          <a:p>
            <a:r>
              <a:rPr lang="en-US" dirty="0"/>
              <a:t>Probabilities</a:t>
            </a:r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</a:t>
            </a:r>
          </a:p>
          <a:p>
            <a:r>
              <a:rPr lang="en-US" dirty="0"/>
              <a:t>Assumptions might be violated (or not considered!)</a:t>
            </a:r>
          </a:p>
          <a:p>
            <a:pPr lvl="1"/>
            <a:r>
              <a:rPr lang="en-US" dirty="0"/>
              <a:t>Continuity of dynamics, </a:t>
            </a:r>
            <a:r>
              <a:rPr lang="en-US" dirty="0" err="1"/>
              <a:t>i.i.d</a:t>
            </a:r>
            <a:r>
              <a:rPr lang="en-US" dirty="0"/>
              <a:t>.,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8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DAC4-4706-4247-91A0-C3B5125C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//Why Formal Verification?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EC4E-553E-3648-94DD-3233EFA2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  <a:p>
            <a:r>
              <a:rPr lang="en-US" dirty="0"/>
              <a:t>During learning, unsafe policies are explored</a:t>
            </a:r>
          </a:p>
          <a:p>
            <a:r>
              <a:rPr lang="en-US" dirty="0"/>
              <a:t>poor initial performance </a:t>
            </a:r>
            <a:r>
              <a:rPr lang="en-US" dirty="0">
                <a:sym typeface="Wingdings" pitchFamily="2" charset="2"/>
              </a:rPr>
              <a:t> faster learning</a:t>
            </a:r>
          </a:p>
          <a:p>
            <a:r>
              <a:rPr lang="en-US" dirty="0">
                <a:sym typeface="Wingdings" pitchFamily="2" charset="2"/>
              </a:rPr>
              <a:t>Ensure that learning does not cause harm</a:t>
            </a:r>
          </a:p>
          <a:p>
            <a:r>
              <a:rPr lang="en-US" dirty="0">
                <a:sym typeface="Wingdings" pitchFamily="2" charset="2"/>
              </a:rPr>
              <a:t>Ensure that a (learned) policy ”works”</a:t>
            </a:r>
          </a:p>
          <a:p>
            <a:r>
              <a:rPr lang="en-US" dirty="0">
                <a:sym typeface="Wingdings" pitchFamily="2" charset="2"/>
              </a:rPr>
              <a:t>Exploit domain knowledge</a:t>
            </a:r>
          </a:p>
          <a:p>
            <a:r>
              <a:rPr lang="en-US" dirty="0">
                <a:sym typeface="Wingdings" pitchFamily="2" charset="2"/>
              </a:rPr>
              <a:t>Ensure reachability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6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CD7D-50EC-F043-86E9-02E6269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//Research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A6D0-4B3A-1441-8EFB-2E0E8DB7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 in a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 (not </a:t>
            </a:r>
            <a:r>
              <a:rPr lang="de-DE" dirty="0" err="1"/>
              <a:t>damaging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r>
              <a:rPr lang="de-DE" dirty="0" err="1"/>
              <a:t>Does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</a:t>
            </a:r>
            <a:r>
              <a:rPr lang="de-DE" dirty="0" err="1"/>
              <a:t>safe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Other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(but not </a:t>
            </a:r>
            <a:r>
              <a:rPr lang="de-DE" dirty="0" err="1"/>
              <a:t>address</a:t>
            </a:r>
            <a:r>
              <a:rPr lang="de-DE" dirty="0"/>
              <a:t>)</a:t>
            </a:r>
          </a:p>
          <a:p>
            <a:pPr lvl="1"/>
            <a:r>
              <a:rPr lang="en-US" dirty="0"/>
              <a:t>“Small perturbation of input will not affect the learning“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81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D75-90C3-4040-B7A9-F3084901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9B9E-3509-744B-BCB9-A8993E1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/>
              <a:t>PRISM, System </a:t>
            </a:r>
            <a:r>
              <a:rPr lang="de-DE" dirty="0" err="1"/>
              <a:t>monitors</a:t>
            </a:r>
            <a:r>
              <a:rPr lang="de-DE" dirty="0"/>
              <a:t>, ...</a:t>
            </a:r>
          </a:p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“</a:t>
            </a:r>
            <a:r>
              <a:rPr lang="de-DE" dirty="0" err="1"/>
              <a:t>black</a:t>
            </a:r>
            <a:r>
              <a:rPr lang="de-DE" dirty="0"/>
              <a:t> box“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. </a:t>
            </a:r>
          </a:p>
          <a:p>
            <a:r>
              <a:rPr lang="de-DE" dirty="0"/>
              <a:t>Differential Dynamic </a:t>
            </a:r>
            <a:r>
              <a:rPr lang="de-DE" dirty="0" err="1"/>
              <a:t>Logic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542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1CCA-59B3-074A-A8E1-5EFDC02A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Simple Verification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9C14-71B2-9E41-9288-1A2285C8B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9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0B73-FEE9-4841-81B4-CB91EA15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Verification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D90B-8978-0845-9587-FAFC409CE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  <a:p>
            <a:r>
              <a:rPr lang="en-US" dirty="0"/>
              <a:t>For example: </a:t>
            </a:r>
            <a:r>
              <a:rPr lang="en-US" dirty="0">
                <a:hlinkClick r:id="rId2"/>
              </a:rPr>
              <a:t>https://arxiv.org/pdf/1707.08945.pdf</a:t>
            </a:r>
            <a:endParaRPr lang="en-US" dirty="0"/>
          </a:p>
          <a:p>
            <a:r>
              <a:rPr lang="en-US" dirty="0"/>
              <a:t>SMT, …</a:t>
            </a:r>
          </a:p>
        </p:txBody>
      </p:sp>
    </p:spTree>
    <p:extLst>
      <p:ext uri="{BB962C8B-B14F-4D97-AF65-F5344CB8AC3E}">
        <p14:creationId xmlns:p14="http://schemas.microsoft.com/office/powerpoint/2010/main" val="101678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27684</TotalTime>
  <Words>1144</Words>
  <Application>Microsoft Macintosh PowerPoint</Application>
  <PresentationFormat>Widescreen</PresentationFormat>
  <Paragraphs>192</Paragraphs>
  <Slides>41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Fira Mono</vt:lpstr>
      <vt:lpstr>Arial</vt:lpstr>
      <vt:lpstr>Calibri</vt:lpstr>
      <vt:lpstr>Calibri Light</vt:lpstr>
      <vt:lpstr>Cambria Math</vt:lpstr>
      <vt:lpstr>Wingdings</vt:lpstr>
      <vt:lpstr>Office Theme</vt:lpstr>
      <vt:lpstr>Formal Verification in Reinforcement Learning</vt:lpstr>
      <vt:lpstr>PowerPoint Presentation</vt:lpstr>
      <vt:lpstr>//Topics</vt:lpstr>
      <vt:lpstr>//Introduction</vt:lpstr>
      <vt:lpstr>//Why Formal Verification?</vt:lpstr>
      <vt:lpstr>//Research Question</vt:lpstr>
      <vt:lpstr>//Introduction to Formal Verification</vt:lpstr>
      <vt:lpstr>SMT Simple Verification Example</vt:lpstr>
      <vt:lpstr>Verification of Neural Networks</vt:lpstr>
      <vt:lpstr>//Formal Verification and RL</vt:lpstr>
      <vt:lpstr>//Notes</vt:lpstr>
      <vt:lpstr>//State of the Art</vt:lpstr>
      <vt:lpstr>A Comprehensive Survey on Safe Reinforcement Learning (≤ 2015)</vt:lpstr>
      <vt:lpstr>Safe Exploration for Reinforcement Learning (2008)</vt:lpstr>
      <vt:lpstr>Optimization Criterion</vt:lpstr>
      <vt:lpstr>Worst Case Criterion</vt:lpstr>
      <vt:lpstr>Risk-Sensitive Criterion</vt:lpstr>
      <vt:lpstr>Constrained Criterion</vt:lpstr>
      <vt:lpstr>Constrained Criterion</vt:lpstr>
      <vt:lpstr>Modification of the Exploration Process</vt:lpstr>
      <vt:lpstr>Initial Knowledge</vt:lpstr>
      <vt:lpstr>Demonstrations</vt:lpstr>
      <vt:lpstr>Teacher</vt:lpstr>
      <vt:lpstr>Teacher Advice</vt:lpstr>
      <vt:lpstr>Risk-directed exploration</vt:lpstr>
      <vt:lpstr>Lyapunov Functions</vt:lpstr>
      <vt:lpstr>Lyapunov Design for Safe Reinforcement Learning (2002)</vt:lpstr>
      <vt:lpstr>Safe Model-based Reinforcement Learning with Stability Guarantees (2017)</vt:lpstr>
      <vt:lpstr>Region of Attraction</vt:lpstr>
      <vt:lpstr>Problems</vt:lpstr>
      <vt:lpstr>Differential Dynamic Logic</vt:lpstr>
      <vt:lpstr>ModelPlex</vt:lpstr>
      <vt:lpstr>Safe Reinforcement Learning via Formal Methods (2018)</vt:lpstr>
      <vt:lpstr>PowerPoint Presentation</vt:lpstr>
      <vt:lpstr>Algorithm</vt:lpstr>
      <vt:lpstr>Verification of Markov Decision Processes using Learning Algorithms (2015)</vt:lpstr>
      <vt:lpstr>DAGGER</vt:lpstr>
      <vt:lpstr>Applying Formal Methods to Reinforcement Learning (2018)</vt:lpstr>
      <vt:lpstr>//Proposed Method</vt:lpstr>
      <vt:lpstr>//Formal Verification – The solution?</vt:lpstr>
      <vt:lpstr>General Problems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Reinforcement Learning</dc:title>
  <dc:creator>Filip, Rene</dc:creator>
  <cp:lastModifiedBy>Filip, Rene</cp:lastModifiedBy>
  <cp:revision>59</cp:revision>
  <dcterms:created xsi:type="dcterms:W3CDTF">2018-06-12T15:27:53Z</dcterms:created>
  <dcterms:modified xsi:type="dcterms:W3CDTF">2018-07-13T13:16:03Z</dcterms:modified>
</cp:coreProperties>
</file>